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82" r:id="rId3"/>
    <p:sldId id="260" r:id="rId4"/>
    <p:sldId id="268" r:id="rId5"/>
    <p:sldId id="284" r:id="rId6"/>
    <p:sldId id="285" r:id="rId7"/>
    <p:sldId id="287" r:id="rId8"/>
    <p:sldId id="292" r:id="rId9"/>
    <p:sldId id="286" r:id="rId10"/>
  </p:sldIdLst>
  <p:sldSz cx="9144000" cy="6858000" type="screen4x3"/>
  <p:notesSz cx="6858000" cy="92360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ona Cavallini" initials="S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B676"/>
    <a:srgbClr val="888848"/>
    <a:srgbClr val="F5DEBD"/>
    <a:srgbClr val="FFFF99"/>
    <a:srgbClr val="EFB115"/>
    <a:srgbClr val="F7D8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8075" autoAdjust="0"/>
  </p:normalViewPr>
  <p:slideViewPr>
    <p:cSldViewPr>
      <p:cViewPr>
        <p:scale>
          <a:sx n="94" d="100"/>
          <a:sy n="94" d="100"/>
        </p:scale>
        <p:origin x="-2178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2EB6E-8608-4D38-B0DD-96E61F397180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772668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A9305-3F8C-48D4-9DD4-8F92E452858B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3506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A9305-3F8C-48D4-9DD4-8F92E452858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A9305-3F8C-48D4-9DD4-8F92E452858B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A9305-3F8C-48D4-9DD4-8F92E452858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A9305-3F8C-48D4-9DD4-8F92E452858B}" type="slidenum">
              <a:rPr lang="it-IT" smtClean="0"/>
              <a:pPr/>
              <a:t>4</a:t>
            </a:fld>
            <a:endParaRPr lang="it-IT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A9305-3F8C-48D4-9DD4-8F92E452858B}" type="slidenum">
              <a:rPr lang="it-IT" smtClean="0"/>
              <a:pPr/>
              <a:t>5</a:t>
            </a:fld>
            <a:endParaRPr lang="it-IT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A9305-3F8C-48D4-9DD4-8F92E452858B}" type="slidenum">
              <a:rPr lang="it-IT" smtClean="0"/>
              <a:pPr/>
              <a:t>6</a:t>
            </a:fld>
            <a:endParaRPr lang="it-IT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A9305-3F8C-48D4-9DD4-8F92E452858B}" type="slidenum">
              <a:rPr lang="it-IT" smtClean="0"/>
              <a:pPr/>
              <a:t>7</a:t>
            </a:fld>
            <a:endParaRPr lang="it-IT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A9305-3F8C-48D4-9DD4-8F92E452858B}" type="slidenum">
              <a:rPr lang="it-IT" smtClean="0"/>
              <a:pPr/>
              <a:t>8</a:t>
            </a:fld>
            <a:endParaRPr lang="it-IT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A9305-3F8C-48D4-9DD4-8F92E452858B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3AF6-73B1-41F7-8A82-879B21757867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7049-E40D-4053-B78A-4FECA1A2A26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3AF6-73B1-41F7-8A82-879B21757867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7049-E40D-4053-B78A-4FECA1A2A26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3AF6-73B1-41F7-8A82-879B21757867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7049-E40D-4053-B78A-4FECA1A2A26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3AF6-73B1-41F7-8A82-879B21757867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7049-E40D-4053-B78A-4FECA1A2A26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3AF6-73B1-41F7-8A82-879B21757867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7049-E40D-4053-B78A-4FECA1A2A26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3AF6-73B1-41F7-8A82-879B21757867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7049-E40D-4053-B78A-4FECA1A2A26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3AF6-73B1-41F7-8A82-879B21757867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7049-E40D-4053-B78A-4FECA1A2A26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3AF6-73B1-41F7-8A82-879B21757867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7049-E40D-4053-B78A-4FECA1A2A26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3AF6-73B1-41F7-8A82-879B21757867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7049-E40D-4053-B78A-4FECA1A2A26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3AF6-73B1-41F7-8A82-879B21757867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7049-E40D-4053-B78A-4FECA1A2A26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3AF6-73B1-41F7-8A82-879B21757867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37049-E40D-4053-B78A-4FECA1A2A26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B6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C3AF6-73B1-41F7-8A82-879B21757867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37049-E40D-4053-B78A-4FECA1A2A26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gresscon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3.docx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2.docx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4.docx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gresscons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/>
          <p:nvPr/>
        </p:nvSpPr>
        <p:spPr>
          <a:xfrm>
            <a:off x="-29643" y="1700808"/>
            <a:ext cx="9154344" cy="20162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260648"/>
            <a:ext cx="8589640" cy="922114"/>
          </a:xfrm>
        </p:spPr>
        <p:txBody>
          <a:bodyPr>
            <a:normAutofit fontScale="90000"/>
          </a:bodyPr>
          <a:lstStyle/>
          <a:p>
            <a:r>
              <a:rPr lang="en-GB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GB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GB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Joint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EESC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-CoR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Conference: Cork+20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leaving rural areas behind is no longer an option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 Brussels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9 November 2016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it-I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r>
              <a:rPr lang="it-I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xfrm>
            <a:off x="467544" y="1844824"/>
            <a:ext cx="7704856" cy="1872208"/>
          </a:xfrm>
          <a:noFill/>
        </p:spPr>
        <p:txBody>
          <a:bodyPr>
            <a:normAutofit fontScale="92500"/>
          </a:bodyPr>
          <a:lstStyle/>
          <a:p>
            <a:pPr algn="ctr">
              <a:lnSpc>
                <a:spcPts val="3700"/>
              </a:lnSpc>
              <a:spcBef>
                <a:spcPts val="0"/>
              </a:spcBef>
              <a:buNone/>
            </a:pP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3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Evolution of the EU budget dedicated to </a:t>
            </a:r>
          </a:p>
          <a:p>
            <a:pPr algn="ctr">
              <a:lnSpc>
                <a:spcPts val="3700"/>
              </a:lnSpc>
              <a:spcBef>
                <a:spcPts val="0"/>
              </a:spcBef>
              <a:buNone/>
            </a:pPr>
            <a:r>
              <a:rPr lang="en-GB" sz="3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rural development</a:t>
            </a:r>
            <a:endParaRPr lang="it-IT" sz="34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37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main findings of a study carried out for the Committee of the Regions -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olo 3"/>
          <p:cNvSpPr txBox="1">
            <a:spLocks/>
          </p:cNvSpPr>
          <p:nvPr/>
        </p:nvSpPr>
        <p:spPr>
          <a:xfrm>
            <a:off x="467544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1" name="Connettore 1 10"/>
          <p:cNvCxnSpPr/>
          <p:nvPr/>
        </p:nvCxnSpPr>
        <p:spPr>
          <a:xfrm>
            <a:off x="560240" y="5373216"/>
            <a:ext cx="813690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388820" y="5445224"/>
            <a:ext cx="403244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Consortium:</a:t>
            </a:r>
            <a:r>
              <a:rPr lang="en-GB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>
              <a:buNone/>
            </a:pPr>
            <a:endParaRPr lang="en-GB" sz="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Progress Consulting </a:t>
            </a:r>
            <a:r>
              <a:rPr lang="en-GB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S.r.l</a:t>
            </a:r>
            <a:r>
              <a:rPr lang="en-GB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., Firenze, Italy (lead firm)</a:t>
            </a:r>
          </a:p>
          <a:p>
            <a:pPr>
              <a:buNone/>
            </a:pPr>
            <a:r>
              <a:rPr lang="en-GB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Living Prospects Ltd, Athens, Greece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329029" y="5445224"/>
            <a:ext cx="23032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Framework Contract :</a:t>
            </a:r>
          </a:p>
          <a:p>
            <a:pPr>
              <a:buNone/>
            </a:pPr>
            <a:endParaRPr lang="en-GB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CDR/DE/138/2011 </a:t>
            </a:r>
          </a:p>
          <a:p>
            <a:pPr>
              <a:buNone/>
            </a:pPr>
            <a:r>
              <a:rPr lang="en-GB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Order Form No 6275</a:t>
            </a:r>
            <a:endParaRPr lang="en-GB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083163" y="4134365"/>
            <a:ext cx="294914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Rossella Soldi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endParaRPr lang="en-GB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Progress Consulting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S.r.l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5943309" y="4780696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www.progresscons.com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en-US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3"/>
          <p:cNvSpPr txBox="1">
            <a:spLocks/>
          </p:cNvSpPr>
          <p:nvPr/>
        </p:nvSpPr>
        <p:spPr>
          <a:xfrm>
            <a:off x="467544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-36512" y="-27384"/>
            <a:ext cx="9144000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contenuto 4"/>
          <p:cNvSpPr>
            <a:spLocks noGrp="1"/>
          </p:cNvSpPr>
          <p:nvPr>
            <p:ph sz="half" idx="1"/>
          </p:nvPr>
        </p:nvSpPr>
        <p:spPr>
          <a:xfrm>
            <a:off x="251520" y="188640"/>
            <a:ext cx="8136904" cy="432048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2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Multiannual Financial Frameworks (MFF) considered: since 1993</a:t>
            </a:r>
            <a:endParaRPr lang="it-IT" sz="2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03746" y="836711"/>
            <a:ext cx="69886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1993-1999 (‘</a:t>
            </a:r>
            <a:r>
              <a:rPr lang="en-GB" sz="2000" b="1" dirty="0" err="1">
                <a:latin typeface="Times New Roman" pitchFamily="18" charset="0"/>
                <a:cs typeface="Times New Roman" pitchFamily="18" charset="0"/>
              </a:rPr>
              <a:t>Delors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package’)</a:t>
            </a:r>
            <a:endParaRPr lang="en-GB" sz="20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2000- 2006 (‘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Agenda 2000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’)</a:t>
            </a:r>
            <a:endParaRPr lang="en-GB" sz="20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2007-2013</a:t>
            </a:r>
            <a:endParaRPr lang="en-GB" sz="20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2014-2020 </a:t>
            </a:r>
            <a:endParaRPr lang="en-GB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0" y="2295168"/>
            <a:ext cx="9154344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egnaposto contenuto 4"/>
          <p:cNvSpPr>
            <a:spLocks noGrp="1"/>
          </p:cNvSpPr>
          <p:nvPr>
            <p:ph sz="half" idx="1"/>
          </p:nvPr>
        </p:nvSpPr>
        <p:spPr>
          <a:xfrm>
            <a:off x="251520" y="2403180"/>
            <a:ext cx="7128792" cy="432048"/>
          </a:xfr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Funds considered</a:t>
            </a:r>
            <a:endParaRPr lang="it-IT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79512" y="3103730"/>
            <a:ext cx="89748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100" b="1" u="sng" dirty="0" smtClean="0">
                <a:latin typeface="Times New Roman" pitchFamily="18" charset="0"/>
                <a:cs typeface="Times New Roman" pitchFamily="18" charset="0"/>
              </a:rPr>
              <a:t>Financing the </a:t>
            </a:r>
            <a:r>
              <a:rPr lang="en-GB" sz="2100" b="1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Rural Development </a:t>
            </a:r>
            <a:r>
              <a:rPr lang="en-GB" sz="21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Policy</a:t>
            </a:r>
          </a:p>
          <a:p>
            <a:pPr algn="ctr"/>
            <a:endParaRPr lang="en-GB" sz="15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Up to 2006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1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EAGGF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(European 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Agricultural Guidance and Guarantee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Fund)</a:t>
            </a:r>
            <a:endParaRPr lang="en-GB" sz="2100" b="1" dirty="0">
              <a:latin typeface="Times New Roman" pitchFamily="18" charset="0"/>
              <a:cs typeface="Times New Roman" pitchFamily="18" charset="0"/>
            </a:endParaRPr>
          </a:p>
          <a:p>
            <a:endParaRPr lang="en-GB" sz="21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From 2007: </a:t>
            </a:r>
            <a:r>
              <a:rPr lang="en-GB" sz="2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EAFRD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(European 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Agricultural Fund for Rural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Development) </a:t>
            </a:r>
            <a:endParaRPr lang="en-GB" sz="21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en-GB" sz="21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100" b="1" u="sng" dirty="0" smtClean="0">
                <a:latin typeface="Times New Roman" pitchFamily="18" charset="0"/>
                <a:cs typeface="Times New Roman" pitchFamily="18" charset="0"/>
              </a:rPr>
              <a:t>Supporting </a:t>
            </a:r>
            <a:r>
              <a:rPr lang="en-GB" sz="2100" b="1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GB" sz="21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ural areas and/or rural development</a:t>
            </a:r>
          </a:p>
          <a:p>
            <a:endParaRPr lang="en-GB" sz="15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ERDF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(European 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Regional Development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Fund)</a:t>
            </a:r>
          </a:p>
          <a:p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ESF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 (European 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Fund)</a:t>
            </a:r>
          </a:p>
          <a:p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 (Cohesion Fund)</a:t>
            </a:r>
            <a:endParaRPr lang="en-GB" sz="21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sz="21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9619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3"/>
          <p:cNvSpPr txBox="1">
            <a:spLocks/>
          </p:cNvSpPr>
          <p:nvPr/>
        </p:nvSpPr>
        <p:spPr>
          <a:xfrm>
            <a:off x="467544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0" y="-59752"/>
            <a:ext cx="9144000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contenuto 4"/>
          <p:cNvSpPr>
            <a:spLocks noGrp="1"/>
          </p:cNvSpPr>
          <p:nvPr>
            <p:ph sz="half" idx="1"/>
          </p:nvPr>
        </p:nvSpPr>
        <p:spPr>
          <a:xfrm>
            <a:off x="251520" y="80628"/>
            <a:ext cx="7272808" cy="432048"/>
          </a:xfr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Main findings on EAGGF/EAFRD</a:t>
            </a:r>
            <a:endParaRPr lang="it-IT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11560" y="270892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47369" y="836712"/>
            <a:ext cx="8242503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Absolute amounts allocated for </a:t>
            </a:r>
            <a:r>
              <a:rPr lang="en-GB" sz="21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RDP</a:t>
            </a:r>
            <a:endParaRPr lang="en-GB" sz="21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5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Increasing allocations from 1994 to 2006. More or less </a:t>
            </a:r>
            <a:r>
              <a:rPr lang="en-GB" sz="2100" b="1" u="sng" dirty="0" smtClean="0">
                <a:latin typeface="Times New Roman" pitchFamily="18" charset="0"/>
                <a:cs typeface="Times New Roman" pitchFamily="18" charset="0"/>
              </a:rPr>
              <a:t>comparable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 allocations in the last two programming periods (2007-2013 &amp; 2014-2020).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1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Financing of </a:t>
            </a:r>
            <a:r>
              <a:rPr lang="en-GB" sz="21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RDP</a:t>
            </a:r>
            <a:r>
              <a:rPr lang="en-GB" sz="2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as a share of total appropriations</a:t>
            </a:r>
          </a:p>
          <a:p>
            <a:endParaRPr lang="en-GB" sz="5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Increasing from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1993-1999 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2007-2013. </a:t>
            </a:r>
            <a:r>
              <a:rPr lang="en-GB" sz="2100" b="1" u="sng" dirty="0" smtClean="0">
                <a:latin typeface="Times New Roman" pitchFamily="18" charset="0"/>
                <a:cs typeface="Times New Roman" pitchFamily="18" charset="0"/>
              </a:rPr>
              <a:t>Decreasing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2007-2013 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2014-2020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Financing of LEADER</a:t>
            </a:r>
          </a:p>
          <a:p>
            <a:endParaRPr lang="en-GB" sz="5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Increasing allocations from 1994 to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2020. Increasing 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shares of total appropriations from 1994 to 2006; </a:t>
            </a:r>
            <a:r>
              <a:rPr lang="en-GB" sz="2100" b="1" u="sng" dirty="0" smtClean="0">
                <a:latin typeface="Times New Roman" pitchFamily="18" charset="0"/>
                <a:cs typeface="Times New Roman" pitchFamily="18" charset="0"/>
              </a:rPr>
              <a:t>comparable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 shares 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totals 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allocated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to LEADER over the </a:t>
            </a:r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2007-2013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&amp; 2014-2020 periods.</a:t>
            </a:r>
            <a:endParaRPr lang="en-GB" sz="2100" b="1" dirty="0">
              <a:latin typeface="Times New Roman" pitchFamily="18" charset="0"/>
              <a:cs typeface="Times New Roman" pitchFamily="18" charset="0"/>
            </a:endParaRPr>
          </a:p>
          <a:p>
            <a:endParaRPr lang="en-GB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1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Financing of </a:t>
            </a:r>
            <a:r>
              <a:rPr lang="en-GB" sz="21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RDP</a:t>
            </a:r>
            <a:r>
              <a:rPr lang="en-GB" sz="2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at the country level in the last two MFF</a:t>
            </a:r>
          </a:p>
          <a:p>
            <a:endParaRPr lang="en-GB" sz="5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100" b="1" dirty="0">
                <a:latin typeface="Times New Roman" pitchFamily="18" charset="0"/>
                <a:cs typeface="Times New Roman" pitchFamily="18" charset="0"/>
              </a:rPr>
              <a:t>High variability across countries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GB" sz="2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/>
          <p:nvPr/>
        </p:nvSpPr>
        <p:spPr>
          <a:xfrm>
            <a:off x="683568" y="2636912"/>
            <a:ext cx="57345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(*) payment appropriations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Immagine 1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429000"/>
            <a:ext cx="5256584" cy="3243913"/>
          </a:xfrm>
          <a:prstGeom prst="rect">
            <a:avLst/>
          </a:prstGeom>
          <a:noFill/>
        </p:spPr>
      </p:pic>
      <p:sp>
        <p:nvSpPr>
          <p:cNvPr id="16" name="Rettangolo 15"/>
          <p:cNvSpPr/>
          <p:nvPr/>
        </p:nvSpPr>
        <p:spPr>
          <a:xfrm>
            <a:off x="3203848" y="2998768"/>
            <a:ext cx="33123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Evolution on a yearly basis since 1993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3752753" y="168751"/>
            <a:ext cx="14401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Overview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ttangolo 17"/>
          <p:cNvSpPr/>
          <p:nvPr/>
        </p:nvSpPr>
        <p:spPr>
          <a:xfrm>
            <a:off x="-15517" y="-32368"/>
            <a:ext cx="827584" cy="43204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Segnaposto contenuto 4"/>
          <p:cNvSpPr>
            <a:spLocks noGrp="1"/>
          </p:cNvSpPr>
          <p:nvPr>
            <p:ph sz="half" idx="1"/>
          </p:nvPr>
        </p:nvSpPr>
        <p:spPr>
          <a:xfrm>
            <a:off x="0" y="54590"/>
            <a:ext cx="827584" cy="350074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1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contd.</a:t>
            </a:r>
            <a:endParaRPr lang="it-IT" sz="1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923054"/>
              </p:ext>
            </p:extLst>
          </p:nvPr>
        </p:nvGraphicFramePr>
        <p:xfrm>
          <a:off x="683568" y="168751"/>
          <a:ext cx="8002696" cy="2537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Documento" r:id="rId6" imgW="6620256" imgH="2087350" progId="Word.Document.12">
                  <p:embed/>
                </p:oleObj>
              </mc:Choice>
              <mc:Fallback>
                <p:oleObj name="Documento" r:id="rId6" imgW="6620256" imgH="2087350" progId="Word.Document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68751"/>
                        <a:ext cx="8002696" cy="25376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3"/>
          <p:cNvSpPr txBox="1">
            <a:spLocks/>
          </p:cNvSpPr>
          <p:nvPr/>
        </p:nvSpPr>
        <p:spPr>
          <a:xfrm>
            <a:off x="798497" y="476672"/>
            <a:ext cx="756084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 hangingPunct="0">
              <a:spcBef>
                <a:spcPct val="0"/>
              </a:spcBef>
              <a:defRPr/>
            </a:pPr>
            <a:r>
              <a:rPr lang="en-GB" sz="1400" b="1" dirty="0">
                <a:latin typeface="Times New Roman" pitchFamily="18" charset="0"/>
                <a:cs typeface="Times New Roman" pitchFamily="18" charset="0"/>
              </a:rPr>
              <a:t>High variability across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countries: </a:t>
            </a:r>
          </a:p>
          <a:p>
            <a:pPr lvl="0" algn="ctr" hangingPunct="0">
              <a:spcBef>
                <a:spcPct val="0"/>
              </a:spcBef>
              <a:defRPr/>
            </a:pP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commitment appropriations for </a:t>
            </a:r>
            <a:r>
              <a:rPr lang="en-GB" sz="1400" b="1" dirty="0" err="1" smtClean="0">
                <a:latin typeface="Times New Roman" pitchFamily="18" charset="0"/>
                <a:cs typeface="Times New Roman" pitchFamily="18" charset="0"/>
              </a:rPr>
              <a:t>RDP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 (EAFRD) at the national level </a:t>
            </a:r>
          </a:p>
          <a:p>
            <a:pPr lvl="0" algn="ctr" hangingPunct="0">
              <a:spcBef>
                <a:spcPct val="0"/>
              </a:spcBef>
              <a:defRPr/>
            </a:pP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in the last two programming periods and change </a:t>
            </a:r>
            <a:endParaRPr kumimoji="0" lang="it-IT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" name="Immagin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58433"/>
            <a:ext cx="4320480" cy="4392487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842" y="1340768"/>
            <a:ext cx="4183825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ttangolo 11"/>
          <p:cNvSpPr/>
          <p:nvPr/>
        </p:nvSpPr>
        <p:spPr>
          <a:xfrm>
            <a:off x="-1" y="-27384"/>
            <a:ext cx="827585" cy="43204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contenuto 4"/>
          <p:cNvSpPr>
            <a:spLocks noGrp="1"/>
          </p:cNvSpPr>
          <p:nvPr>
            <p:ph sz="half" idx="1"/>
          </p:nvPr>
        </p:nvSpPr>
        <p:spPr>
          <a:xfrm>
            <a:off x="24609" y="37162"/>
            <a:ext cx="773887" cy="367502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1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contd.</a:t>
            </a:r>
            <a:endParaRPr lang="it-IT" sz="1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9266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-27384"/>
            <a:ext cx="9144000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0"/>
              </a:spcBef>
              <a:buNone/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Main findings on ERDF, ESF, and CF</a:t>
            </a:r>
            <a:endParaRPr lang="it-IT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54640" y="836712"/>
            <a:ext cx="8242503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Uncertainty of figures </a:t>
            </a:r>
          </a:p>
          <a:p>
            <a:endParaRPr lang="en-GB" sz="5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Lack of appropriate categorisation of commitments and expenses. When such categorisation exists, it is not coherent across programming periods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estimates, uncertain amounts. </a:t>
            </a:r>
          </a:p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(not a ‘new’ problem; faced by past ex-post evaluations of Structural Funds; situation expected to improve substantially from the current programming period onwards as the territorial dimension ‘rural areas’ has been introduced).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GB" sz="20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Financing of rural areas by ERDF is important but decreasing</a:t>
            </a:r>
          </a:p>
          <a:p>
            <a:endParaRPr lang="en-GB" sz="5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Substantially increasing 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1993-1999 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2007-2013. Significantly </a:t>
            </a:r>
            <a:r>
              <a:rPr lang="en-GB" sz="2000" b="1" u="sng" dirty="0" smtClean="0">
                <a:latin typeface="Times New Roman" pitchFamily="18" charset="0"/>
                <a:cs typeface="Times New Roman" pitchFamily="18" charset="0"/>
              </a:rPr>
              <a:t>decreasing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2007-2013 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2014-2020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Financing of rural areas by ESF and CF is </a:t>
            </a: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minimal</a:t>
            </a:r>
          </a:p>
          <a:p>
            <a:endParaRPr lang="en-GB" sz="5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Minimal contribution across all programming periods, including the current one.</a:t>
            </a:r>
            <a:endParaRPr lang="en-GB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9087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-27384"/>
            <a:ext cx="755576" cy="36004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0"/>
              </a:spcBef>
              <a:buNone/>
            </a:pPr>
            <a:endParaRPr lang="it-IT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Segnaposto contenuto 4"/>
          <p:cNvSpPr>
            <a:spLocks noGrp="1"/>
          </p:cNvSpPr>
          <p:nvPr>
            <p:ph sz="half" idx="1"/>
          </p:nvPr>
        </p:nvSpPr>
        <p:spPr>
          <a:xfrm>
            <a:off x="24609" y="37162"/>
            <a:ext cx="773887" cy="367502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GB" sz="1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1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contd.</a:t>
            </a:r>
            <a:endParaRPr lang="it-IT" sz="1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323080"/>
              </p:ext>
            </p:extLst>
          </p:nvPr>
        </p:nvGraphicFramePr>
        <p:xfrm>
          <a:off x="-789133" y="4840998"/>
          <a:ext cx="10736099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Documento" r:id="rId5" imgW="6351911" imgH="680783" progId="Word.Document.12">
                  <p:embed/>
                </p:oleObj>
              </mc:Choice>
              <mc:Fallback>
                <p:oleObj name="Documento" r:id="rId5" imgW="6351911" imgH="680783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89133" y="4840998"/>
                        <a:ext cx="10736099" cy="11521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olo 3"/>
          <p:cNvSpPr txBox="1">
            <a:spLocks/>
          </p:cNvSpPr>
          <p:nvPr/>
        </p:nvSpPr>
        <p:spPr>
          <a:xfrm>
            <a:off x="798497" y="260648"/>
            <a:ext cx="756084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 hangingPunct="0">
              <a:spcBef>
                <a:spcPct val="0"/>
              </a:spcBef>
              <a:defRPr/>
            </a:pPr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Evolution of the EU budget benefiting rural development/rural areas from ERDF, ESF, and CF  - as a share </a:t>
            </a:r>
            <a:r>
              <a:rPr lang="en-GB" sz="1600" b="1" dirty="0">
                <a:latin typeface="Times New Roman" pitchFamily="18" charset="0"/>
                <a:cs typeface="Times New Roman" pitchFamily="18" charset="0"/>
              </a:rPr>
              <a:t>of total MFF appropriations </a:t>
            </a:r>
            <a:endParaRPr lang="en-GB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39552" y="3548916"/>
            <a:ext cx="842493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latin typeface="Times New Roman" pitchFamily="18" charset="0"/>
                <a:cs typeface="Times New Roman" pitchFamily="18" charset="0"/>
              </a:rPr>
              <a:t>(1) Payment appropriations.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1100" dirty="0">
                <a:latin typeface="Times New Roman" pitchFamily="18" charset="0"/>
                <a:cs typeface="Times New Roman" pitchFamily="18" charset="0"/>
              </a:rPr>
              <a:t>(2) It includes 50% of combined contribution ERDF/CF to RD. The 50% share between the two funds is arbitrary</a:t>
            </a:r>
            <a:r>
              <a:rPr lang="en-GB" sz="1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sz="1100" dirty="0" smtClean="0">
                <a:latin typeface="Times New Roman" pitchFamily="18" charset="0"/>
                <a:cs typeface="Times New Roman" pitchFamily="18" charset="0"/>
              </a:rPr>
              <a:t>(*) not available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itolo 3"/>
          <p:cNvSpPr txBox="1">
            <a:spLocks/>
          </p:cNvSpPr>
          <p:nvPr/>
        </p:nvSpPr>
        <p:spPr>
          <a:xfrm>
            <a:off x="755576" y="4221088"/>
            <a:ext cx="756084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 hangingPunct="0">
              <a:spcBef>
                <a:spcPct val="0"/>
              </a:spcBef>
              <a:defRPr/>
            </a:pPr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Planned share of funds dedicated to rural development over the totals allocated to each fund –  MFF 2014-2020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052098"/>
              </p:ext>
            </p:extLst>
          </p:nvPr>
        </p:nvGraphicFramePr>
        <p:xfrm>
          <a:off x="-180528" y="1022780"/>
          <a:ext cx="9371269" cy="2826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Documento" r:id="rId8" imgW="6351911" imgH="1905544" progId="Word.Document.12">
                  <p:embed/>
                </p:oleObj>
              </mc:Choice>
              <mc:Fallback>
                <p:oleObj name="Documento" r:id="rId8" imgW="6351911" imgH="1905544" progId="Word.Document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80528" y="1022780"/>
                        <a:ext cx="9371269" cy="28262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568206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2523"/>
            <a:ext cx="9144000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Overview and conclusions</a:t>
            </a:r>
            <a:endParaRPr lang="en-GB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994619"/>
              </p:ext>
            </p:extLst>
          </p:nvPr>
        </p:nvGraphicFramePr>
        <p:xfrm>
          <a:off x="236901" y="861314"/>
          <a:ext cx="8670198" cy="3096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Documento" r:id="rId5" imgW="6351911" imgH="2256195" progId="Word.Document.12">
                  <p:embed/>
                </p:oleObj>
              </mc:Choice>
              <mc:Fallback>
                <p:oleObj name="Documento" r:id="rId5" imgW="6351911" imgH="2256195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901" y="861314"/>
                        <a:ext cx="8670198" cy="30963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tangolo 6"/>
          <p:cNvSpPr/>
          <p:nvPr/>
        </p:nvSpPr>
        <p:spPr>
          <a:xfrm>
            <a:off x="755575" y="3658486"/>
            <a:ext cx="57345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(1) Payment appropriations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41801" y="4149080"/>
            <a:ext cx="78488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The current programming period (MFF 2014-2020) has a planned total allocation for RD which appears, overall, to be much lower than the RD allocation of the previous programming period.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This lower contribution to RD seems to be mostly determined by a significant lower contribution from the ERDF compared to the previous programming period.  </a:t>
            </a:r>
            <a:endParaRPr lang="en-GB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41661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476672"/>
            <a:ext cx="9036496" cy="922114"/>
          </a:xfrm>
        </p:spPr>
        <p:txBody>
          <a:bodyPr>
            <a:normAutofit fontScale="90000"/>
          </a:bodyPr>
          <a:lstStyle/>
          <a:p>
            <a:r>
              <a:rPr lang="en-GB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GB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GB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EESC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-CoR Conference: Cork+20: leaving rural areas behind is no longer an option! Brussels, 9 November 2016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it-I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r>
              <a:rPr lang="it-I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xfrm>
            <a:off x="395536" y="1988840"/>
            <a:ext cx="4536503" cy="2880320"/>
          </a:xfrm>
          <a:noFill/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endParaRPr lang="en-GB" sz="32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ts val="0"/>
              </a:spcBef>
              <a:buNone/>
            </a:pPr>
            <a:r>
              <a:rPr lang="en-GB" sz="6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  <a:endParaRPr lang="it-IT" sz="60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5436096" y="1700808"/>
            <a:ext cx="3322712" cy="29523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sz="1900" b="1" dirty="0" smtClean="0"/>
              <a:t>	</a:t>
            </a:r>
          </a:p>
          <a:p>
            <a:pPr>
              <a:buNone/>
            </a:pPr>
            <a:r>
              <a:rPr lang="en-GB" sz="1900" b="1" dirty="0" smtClean="0"/>
              <a:t>		</a:t>
            </a:r>
          </a:p>
          <a:p>
            <a:pPr>
              <a:buNone/>
            </a:pPr>
            <a:r>
              <a:rPr lang="en-GB" sz="1900" b="1" dirty="0"/>
              <a:t>	</a:t>
            </a:r>
          </a:p>
        </p:txBody>
      </p:sp>
      <p:sp>
        <p:nvSpPr>
          <p:cNvPr id="7" name="Titolo 3"/>
          <p:cNvSpPr txBox="1">
            <a:spLocks/>
          </p:cNvSpPr>
          <p:nvPr/>
        </p:nvSpPr>
        <p:spPr>
          <a:xfrm>
            <a:off x="467544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1" name="Connettore 1 10"/>
          <p:cNvCxnSpPr/>
          <p:nvPr/>
        </p:nvCxnSpPr>
        <p:spPr>
          <a:xfrm>
            <a:off x="611560" y="5805264"/>
            <a:ext cx="813690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15516" y="6000337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3"/>
              </a:rPr>
              <a:t>www.progresscons.com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en-US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197370" y="2060848"/>
            <a:ext cx="1918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Rossella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Soldi</a:t>
            </a:r>
            <a:endPara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0" y="1700808"/>
            <a:ext cx="9144000" cy="20162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Segnaposto contenuto 4"/>
          <p:cNvSpPr txBox="1">
            <a:spLocks/>
          </p:cNvSpPr>
          <p:nvPr/>
        </p:nvSpPr>
        <p:spPr>
          <a:xfrm>
            <a:off x="539552" y="1340768"/>
            <a:ext cx="5112568" cy="208823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54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Thank</a:t>
            </a:r>
            <a:r>
              <a:rPr kumimoji="0" lang="en-GB" sz="54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you!</a:t>
            </a:r>
            <a:endParaRPr kumimoji="0" lang="it-IT" sz="5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5771835" y="3861048"/>
            <a:ext cx="294914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Rossella Soldi</a:t>
            </a:r>
          </a:p>
          <a:p>
            <a:pPr algn="r"/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Progress Consulting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S.r.l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Firenze, Italy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09177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4397</TotalTime>
  <Words>529</Words>
  <Application>Microsoft Office PowerPoint</Application>
  <PresentationFormat>On-screen Show (4:3)</PresentationFormat>
  <Paragraphs>108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Tema di Office</vt:lpstr>
      <vt:lpstr>Documento</vt:lpstr>
      <vt:lpstr>        Joint EESC-CoR Conference: Cork+20: leaving rural areas behind is no longer an option! Brussels, 9 November 2016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Joint EESC-CoR Conference: Cork+20: leaving rural areas behind is no longer an option! Brussels, 9 November 2016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SEDEC Commission meeting Apr 2016</dc:title>
  <dc:creator>Progress</dc:creator>
  <cp:lastModifiedBy>Hélène Moraut</cp:lastModifiedBy>
  <cp:revision>261</cp:revision>
  <cp:lastPrinted>2016-11-08T08:28:23Z</cp:lastPrinted>
  <dcterms:created xsi:type="dcterms:W3CDTF">2011-05-18T02:23:56Z</dcterms:created>
  <dcterms:modified xsi:type="dcterms:W3CDTF">2016-11-08T08:28:36Z</dcterms:modified>
</cp:coreProperties>
</file>